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0" r:id="rId1"/>
  </p:sldMasterIdLst>
  <p:sldIdLst>
    <p:sldId id="256" r:id="rId2"/>
    <p:sldId id="257" r:id="rId3"/>
    <p:sldId id="258" r:id="rId4"/>
    <p:sldId id="392" r:id="rId5"/>
    <p:sldId id="393" r:id="rId6"/>
    <p:sldId id="291" r:id="rId7"/>
    <p:sldId id="394" r:id="rId8"/>
    <p:sldId id="288" r:id="rId9"/>
    <p:sldId id="292" r:id="rId10"/>
    <p:sldId id="293" r:id="rId11"/>
    <p:sldId id="294" r:id="rId12"/>
    <p:sldId id="296" r:id="rId13"/>
    <p:sldId id="395" r:id="rId14"/>
    <p:sldId id="396" r:id="rId15"/>
    <p:sldId id="297" r:id="rId16"/>
    <p:sldId id="298" r:id="rId17"/>
    <p:sldId id="373" r:id="rId18"/>
    <p:sldId id="305" r:id="rId19"/>
    <p:sldId id="306" r:id="rId20"/>
    <p:sldId id="308" r:id="rId21"/>
    <p:sldId id="309" r:id="rId22"/>
    <p:sldId id="310" r:id="rId23"/>
    <p:sldId id="311" r:id="rId24"/>
    <p:sldId id="314" r:id="rId25"/>
    <p:sldId id="313" r:id="rId26"/>
    <p:sldId id="315" r:id="rId27"/>
    <p:sldId id="316" r:id="rId28"/>
    <p:sldId id="317" r:id="rId29"/>
    <p:sldId id="318" r:id="rId30"/>
    <p:sldId id="351" r:id="rId31"/>
    <p:sldId id="319" r:id="rId32"/>
    <p:sldId id="320" r:id="rId33"/>
    <p:sldId id="321" r:id="rId34"/>
    <p:sldId id="322" r:id="rId35"/>
    <p:sldId id="407" r:id="rId36"/>
    <p:sldId id="323" r:id="rId37"/>
    <p:sldId id="324" r:id="rId38"/>
    <p:sldId id="352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5" r:id="rId49"/>
    <p:sldId id="336" r:id="rId50"/>
    <p:sldId id="334" r:id="rId51"/>
    <p:sldId id="337" r:id="rId52"/>
    <p:sldId id="338" r:id="rId53"/>
    <p:sldId id="339" r:id="rId54"/>
    <p:sldId id="340" r:id="rId55"/>
    <p:sldId id="341" r:id="rId56"/>
    <p:sldId id="347" r:id="rId57"/>
    <p:sldId id="348" r:id="rId58"/>
    <p:sldId id="355" r:id="rId59"/>
    <p:sldId id="349" r:id="rId60"/>
    <p:sldId id="356" r:id="rId61"/>
    <p:sldId id="357" r:id="rId62"/>
    <p:sldId id="358" r:id="rId63"/>
    <p:sldId id="406" r:id="rId64"/>
    <p:sldId id="359" r:id="rId65"/>
    <p:sldId id="360" r:id="rId66"/>
    <p:sldId id="361" r:id="rId67"/>
    <p:sldId id="362" r:id="rId68"/>
    <p:sldId id="363" r:id="rId69"/>
    <p:sldId id="364" r:id="rId70"/>
    <p:sldId id="367" r:id="rId71"/>
    <p:sldId id="365" r:id="rId72"/>
    <p:sldId id="398" r:id="rId73"/>
    <p:sldId id="366" r:id="rId74"/>
    <p:sldId id="399" r:id="rId75"/>
    <p:sldId id="371" r:id="rId76"/>
    <p:sldId id="408" r:id="rId77"/>
    <p:sldId id="409" r:id="rId78"/>
    <p:sldId id="374" r:id="rId79"/>
    <p:sldId id="375" r:id="rId80"/>
    <p:sldId id="410" r:id="rId81"/>
    <p:sldId id="376" r:id="rId82"/>
    <p:sldId id="377" r:id="rId83"/>
    <p:sldId id="378" r:id="rId84"/>
    <p:sldId id="385" r:id="rId85"/>
    <p:sldId id="379" r:id="rId86"/>
    <p:sldId id="380" r:id="rId87"/>
    <p:sldId id="381" r:id="rId88"/>
    <p:sldId id="382" r:id="rId89"/>
    <p:sldId id="397" r:id="rId90"/>
    <p:sldId id="383" r:id="rId91"/>
    <p:sldId id="384" r:id="rId92"/>
    <p:sldId id="386" r:id="rId93"/>
    <p:sldId id="400" r:id="rId94"/>
    <p:sldId id="401" r:id="rId95"/>
    <p:sldId id="387" r:id="rId96"/>
    <p:sldId id="411" r:id="rId97"/>
    <p:sldId id="412" r:id="rId98"/>
    <p:sldId id="413" r:id="rId99"/>
    <p:sldId id="414" r:id="rId100"/>
    <p:sldId id="389" r:id="rId101"/>
    <p:sldId id="390" r:id="rId102"/>
    <p:sldId id="391" r:id="rId103"/>
    <p:sldId id="415" r:id="rId104"/>
    <p:sldId id="416" r:id="rId105"/>
    <p:sldId id="417" r:id="rId106"/>
    <p:sldId id="388" r:id="rId107"/>
    <p:sldId id="405" r:id="rId108"/>
    <p:sldId id="402" r:id="rId109"/>
    <p:sldId id="403" r:id="rId110"/>
    <p:sldId id="370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7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8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1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44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9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3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7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9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0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8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3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02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CBA3CE0-77D1-4CCB-B102-AB99F6106E3B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C602746-551A-4230-ADF4-DE543B6050A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5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0338" y="2431831"/>
            <a:ext cx="10339190" cy="164630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Introduction to Parallel Computing with </a:t>
            </a:r>
            <a:r>
              <a:rPr lang="en-US" sz="3600" dirty="0" err="1" smtClean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OpenMP</a:t>
            </a:r>
            <a:endParaRPr lang="en-US" sz="36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1660" y="4660782"/>
            <a:ext cx="4797868" cy="1096899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   Presented By</a:t>
            </a:r>
          </a:p>
          <a:p>
            <a:pPr marL="285750" indent="-285750">
              <a:buFontTx/>
              <a:buChar char="-"/>
            </a:pP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Kapil</a:t>
            </a: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  </a:t>
            </a:r>
            <a:r>
              <a:rPr lang="en-US" sz="1800" dirty="0" err="1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Sawate</a:t>
            </a:r>
            <a:endParaRPr lang="en-US" sz="1800" dirty="0" smtClean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TEJESH CHAURAGADE</a:t>
            </a:r>
          </a:p>
          <a:p>
            <a:pPr marL="285750" indent="-285750">
              <a:buFontTx/>
              <a:buChar char="-"/>
            </a:pPr>
            <a:r>
              <a:rPr lang="en-US" sz="1800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HPC Tech CDAC(Pune)</a:t>
            </a:r>
          </a:p>
          <a:p>
            <a:endParaRPr lang="en-US" sz="1800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91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26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901" y="-54592"/>
            <a:ext cx="6105099" cy="3193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01" y="3138984"/>
            <a:ext cx="6105099" cy="3220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7923" y="1430824"/>
            <a:ext cx="51179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Runtime Library Routines</a:t>
            </a:r>
            <a:endParaRPr lang="en-US" sz="7200" dirty="0">
              <a:solidFill>
                <a:schemeClr val="accent2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6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561" y="-54592"/>
            <a:ext cx="5859439" cy="63189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20" y="32697"/>
            <a:ext cx="5276850" cy="31623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20" y="3276884"/>
            <a:ext cx="5276850" cy="3014733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24257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209" y="-1"/>
            <a:ext cx="5845791" cy="6346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4275" y="2203607"/>
            <a:ext cx="48858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Environment Variables</a:t>
            </a:r>
            <a:endParaRPr lang="en-US" sz="6000" dirty="0">
              <a:solidFill>
                <a:schemeClr val="accent2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06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31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4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3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5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48" y="298701"/>
            <a:ext cx="7952231" cy="55194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382" y="1208748"/>
            <a:ext cx="3733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5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788" y="0"/>
            <a:ext cx="6023213" cy="63189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4525" y="1883391"/>
            <a:ext cx="42581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Lock Routines</a:t>
            </a:r>
            <a:endParaRPr lang="en-US" sz="7200" dirty="0">
              <a:solidFill>
                <a:schemeClr val="accent2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0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931228" y="6866392"/>
            <a:ext cx="449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1pPr>
            <a:lvl2pPr marL="742950" indent="-28575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2pPr>
            <a:lvl3pPr marL="1143000" indent="-22860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3pPr>
            <a:lvl4pPr marL="1600200" indent="-22860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4pPr>
            <a:lvl5pPr marL="2057400" indent="-22860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>
              <a:latin typeface="+mj-lt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45028" y="1319667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Good Things about </a:t>
            </a:r>
            <a:r>
              <a:rPr lang="en-IN" sz="3600" dirty="0" err="1">
                <a:solidFill>
                  <a:schemeClr val="accent1">
                    <a:lumMod val="75000"/>
                  </a:schemeClr>
                </a:solidFill>
              </a:rPr>
              <a:t>OpenMP</a:t>
            </a:r>
            <a:endParaRPr lang="en-IN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45028" y="2526357"/>
            <a:ext cx="8229600" cy="452596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dirty="0" smtClean="0">
                <a:latin typeface="+mj-lt"/>
              </a:rPr>
              <a:t> Incrementally Parallelization of sequential code.</a:t>
            </a:r>
          </a:p>
          <a:p>
            <a:endParaRPr lang="en-US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 Leave thread management to compiler.</a:t>
            </a:r>
          </a:p>
          <a:p>
            <a:endParaRPr lang="en-US" dirty="0" smtClean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+mj-lt"/>
              </a:rPr>
              <a:t> Directly supported by compiler.</a:t>
            </a:r>
            <a:endParaRPr lang="en-IN" dirty="0" smtClean="0">
              <a:latin typeface="+mj-lt"/>
            </a:endParaRPr>
          </a:p>
          <a:p>
            <a:endParaRPr lang="en-IN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580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292928" y="722313"/>
            <a:ext cx="64008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GB" altLang="en-US" sz="2000" b="0" dirty="0">
              <a:solidFill>
                <a:srgbClr val="FFFFFF"/>
              </a:solidFill>
              <a:latin typeface="Century Gothic" pitchFamily="34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5045528" y="6278563"/>
            <a:ext cx="449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1pPr>
            <a:lvl2pPr marL="742950" indent="-28575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2pPr>
            <a:lvl3pPr marL="1143000" indent="-22860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3pPr>
            <a:lvl4pPr marL="1600200" indent="-22860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4pPr>
            <a:lvl5pPr marL="2057400" indent="-22860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59328" y="7318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Limitation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59328" y="1938528"/>
            <a:ext cx="8229600" cy="452596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Requires compiler which supports </a:t>
            </a:r>
            <a:r>
              <a:rPr lang="en-IN" dirty="0" err="1" smtClean="0"/>
              <a:t>OpenMP</a:t>
            </a:r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Internal details are hidden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Run efficiently in shared-memory multiprocessor platforms only but not on distributed memory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Limited performance by memory architecture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998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260271" y="950913"/>
            <a:ext cx="6400800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GB" altLang="en-US" sz="2000" b="0" dirty="0">
              <a:solidFill>
                <a:srgbClr val="FFFFFF"/>
              </a:solidFill>
              <a:latin typeface="Century Gothic" pitchFamily="34" charset="0"/>
            </a:endParaRP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5012871" y="6507163"/>
            <a:ext cx="44958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spAutoFit/>
          </a:bodyPr>
          <a:lstStyle>
            <a:lvl1pPr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1pPr>
            <a:lvl2pPr marL="742950" indent="-28575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2pPr>
            <a:lvl3pPr marL="1143000" indent="-22860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3pPr>
            <a:lvl4pPr marL="1600200" indent="-22860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4pPr>
            <a:lvl5pPr marL="2057400" indent="-228600" eaLnBrk="0" hangingPunct="0"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26671" y="96043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26671" y="2167128"/>
            <a:ext cx="8229600" cy="452596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https://computing.llnl.gov/tutorials/openMP/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http://wiki.scinethpc.ca/wiki/images/9/9b/Ds-openmp.pdf</a:t>
            </a:r>
          </a:p>
          <a:p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www.openmp.org/</a:t>
            </a:r>
          </a:p>
          <a:p>
            <a:endParaRPr lang="en-IN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 http://openmp.org/sc13/OpenMP4.0_Intro_YonghongYan_SC13.pdf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001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6154" y="2306472"/>
            <a:ext cx="7028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latin typeface="Constantia" panose="02030602050306030303" pitchFamily="18" charset="0"/>
              </a:rPr>
              <a:t>Thank You</a:t>
            </a:r>
            <a:endParaRPr lang="en-US" sz="96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23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4275" y="185933"/>
            <a:ext cx="1026311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5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  <a:ea typeface="+mj-ea"/>
                <a:cs typeface="+mj-cs"/>
              </a:rPr>
              <a:t>Compiler Notes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Linux and MAC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gcc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gcc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-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fopenmp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&lt;program name&gt; -o &lt;executable&gt; 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export OMP_NUM_THREADS=4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./&lt;executable-name&gt;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Linux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MAC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 PGI: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pgcc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 </a:t>
            </a:r>
            <a:r>
              <a:rPr 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&lt;program name&gt;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–o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&lt;executable&gt;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export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OMP_NUM_THREADS=4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./&lt;executable-name&gt;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Linux with Intel Compiler: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icc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qopenmp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&lt;program name&gt; -o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output_file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&lt;executable&gt;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export OMP_NUM_THREADS=4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./&lt;executable-name&gt;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69472" y="626208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Why choose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OpenMP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 ?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69472" y="1703614"/>
            <a:ext cx="87630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Portable </a:t>
            </a:r>
            <a:endParaRPr lang="en-US" dirty="0" smtClean="0">
              <a:solidFill>
                <a:srgbClr val="99330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3300"/>
                </a:solidFill>
              </a:rPr>
              <a:t>standardized</a:t>
            </a:r>
            <a:r>
              <a:rPr lang="en-US" dirty="0" smtClean="0"/>
              <a:t> for shared memory architectures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Simple and Quick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 smtClean="0"/>
              <a:t>Relatively easy to do parallelization for small parts of an application at a time</a:t>
            </a: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3300"/>
                </a:solidFill>
              </a:rPr>
              <a:t>incremental</a:t>
            </a:r>
            <a:r>
              <a:rPr lang="en-US" dirty="0" smtClean="0"/>
              <a:t> parallelization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supports both fine grained and coarse grained parallelism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Compact API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simple and limited set of directives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539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02707" y="1605743"/>
            <a:ext cx="8229600" cy="452596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+mj-lt"/>
                <a:cs typeface="Calibri Light" panose="020F0302020204030204" pitchFamily="34" charset="0"/>
              </a:rPr>
              <a:t> Target platform is multicore or multiprocessor. </a:t>
            </a:r>
            <a:r>
              <a:rPr lang="en-IN" dirty="0" smtClean="0">
                <a:latin typeface="+mj-lt"/>
                <a:cs typeface="Calibri Light" panose="020F0302020204030204" pitchFamily="34" charset="0"/>
              </a:rPr>
              <a:t> </a:t>
            </a:r>
          </a:p>
          <a:p>
            <a:pPr marL="452628" indent="-342900">
              <a:buFont typeface="Arial" panose="020B0604020202020204" pitchFamily="34" charset="0"/>
              <a:buChar char="•"/>
            </a:pPr>
            <a:endParaRPr lang="en-US" altLang="en-US" dirty="0" smtClean="0">
              <a:latin typeface="+mj-lt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+mj-lt"/>
                <a:cs typeface="Calibri Light" panose="020F0302020204030204" pitchFamily="34" charset="0"/>
              </a:rPr>
              <a:t> Application is cross-platform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 smtClean="0">
              <a:latin typeface="+mj-lt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>
                <a:latin typeface="+mj-lt"/>
                <a:cs typeface="Calibri Light" panose="020F0302020204030204" pitchFamily="34" charset="0"/>
              </a:rPr>
              <a:t> Parallelizable loop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dirty="0" smtClean="0">
              <a:latin typeface="+mj-lt"/>
              <a:cs typeface="Calibri Light" panose="020F03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Last-minute optimization  </a:t>
            </a:r>
            <a:endParaRPr lang="en-IN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7443" y="617538"/>
            <a:ext cx="76962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When to use </a:t>
            </a:r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OpenMP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 ?</a:t>
            </a:r>
            <a:endParaRPr lang="en-IN" sz="36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38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73456" y="655093"/>
            <a:ext cx="1023582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50" dirty="0" err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OpenMP</a:t>
            </a:r>
            <a:r>
              <a:rPr lang="en-US" sz="3600" spc="-5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Core Syntax  </a:t>
            </a:r>
          </a:p>
          <a:p>
            <a:endParaRPr lang="en-US" sz="36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Most of the constructs in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OpenMP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are compiler directives.  </a:t>
            </a:r>
          </a:p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	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#pragma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omp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construct [clause [clause]…] 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Ex. #pragma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omp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parallel 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num_threads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(4)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Function prototypes and types in the file:   #include &lt;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omp.h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&gt;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Most </a:t>
            </a:r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OpenMP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constructs apply to a “structured block”. </a:t>
            </a:r>
          </a:p>
          <a:p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Structured block: a block of one or more statements with one point of entry at the top and one point of exit at the bottom.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60830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510" y="1465261"/>
            <a:ext cx="5631665" cy="3961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50" y="1465261"/>
            <a:ext cx="4315488" cy="19803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8148" y="1102152"/>
            <a:ext cx="171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Serial Program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74691" y="917486"/>
            <a:ext cx="1715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Parallel Program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99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98041" y="2934269"/>
            <a:ext cx="79020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accent1"/>
                </a:solidFill>
                <a:latin typeface="Constantia" panose="02030602050306030303" pitchFamily="18" charset="0"/>
              </a:rPr>
              <a:t>Shared Memory</a:t>
            </a:r>
            <a:endParaRPr lang="en-US" sz="6600" dirty="0">
              <a:solidFill>
                <a:schemeClr val="accent1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11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0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7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4872" y="284804"/>
            <a:ext cx="4790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5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  <a:ea typeface="+mj-ea"/>
                <a:cs typeface="+mj-cs"/>
              </a:rPr>
              <a:t>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8048" y="992690"/>
            <a:ext cx="959437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i="1" dirty="0">
              <a:latin typeface="Constantia" panose="020306020503060303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OpenMP</a:t>
            </a:r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Basics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How threads interacts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Fork Join Parallelism</a:t>
            </a:r>
          </a:p>
          <a:p>
            <a:pPr marL="457200" indent="-457200">
              <a:buFont typeface="+mj-lt"/>
              <a:buAutoNum type="arabicPeriod"/>
            </a:pP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How a </a:t>
            </a:r>
            <a:r>
              <a:rPr lang="en-US" sz="20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OpenMP</a:t>
            </a:r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interact with Lower Level Runtime. </a:t>
            </a:r>
          </a:p>
          <a:p>
            <a:endParaRPr lang="en-U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AutoNum type="arabicPeriod" startAt="5"/>
            </a:pPr>
            <a:r>
              <a:rPr lang="en-US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Pi Program</a:t>
            </a:r>
          </a:p>
          <a:p>
            <a:pPr marL="342900" indent="-342900">
              <a:buAutoNum type="arabicPeriod" startAt="5"/>
            </a:pP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AutoNum type="arabicPeriod" startAt="5"/>
            </a:pPr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  Synchronization &amp; </a:t>
            </a:r>
            <a:r>
              <a:rPr lang="en-US" sz="2000" i="1" dirty="0" err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Worksharing</a:t>
            </a:r>
            <a:endParaRPr lang="en-US" sz="2000" i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AutoNum type="arabicPeriod" startAt="5"/>
            </a:pPr>
            <a:endParaRPr lang="en-US" sz="2000" i="1" dirty="0" smtClean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AutoNum type="arabicPeriod" startAt="5"/>
            </a:pPr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Runtime Library Routines</a:t>
            </a:r>
          </a:p>
          <a:p>
            <a:pPr marL="342900" indent="-342900">
              <a:buAutoNum type="arabicPeriod" startAt="5"/>
            </a:pP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AutoNum type="arabicPeriod" startAt="5"/>
            </a:pPr>
            <a:r>
              <a:rPr lang="en-US" sz="2000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Environment Variable</a:t>
            </a:r>
            <a:endParaRPr lang="en-US" sz="20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AutoNum type="arabicPeriod" startAt="5"/>
            </a:pPr>
            <a:endParaRPr lang="en-US" b="1" i="1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86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22"/>
            <a:ext cx="12192000" cy="622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4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3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3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0" cy="62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7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9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" y="-13649"/>
            <a:ext cx="12192000" cy="629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6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3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3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3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3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4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7355" y="1050877"/>
            <a:ext cx="6005015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3600" spc="-5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87355" y="2374711"/>
            <a:ext cx="10044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OpenMP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is one of the most common parallel programming models in use today.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 is relatively easy to use which makes a great language to start with when learning to write parallel software.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76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2388" y="2156347"/>
            <a:ext cx="10508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2"/>
                </a:solidFill>
                <a:latin typeface="Constantia" panose="02030602050306030303" pitchFamily="18" charset="0"/>
              </a:rPr>
              <a:t>How do threads interact?  </a:t>
            </a:r>
            <a:endParaRPr lang="en-US" sz="4800" dirty="0" smtClean="0">
              <a:solidFill>
                <a:schemeClr val="tx2"/>
              </a:solidFill>
              <a:latin typeface="Constantia" panose="02030602050306030303" pitchFamily="18" charset="0"/>
            </a:endParaRPr>
          </a:p>
          <a:p>
            <a:pPr algn="ctr"/>
            <a:endParaRPr lang="en-US" sz="24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  <a:p>
            <a:pPr algn="ctr"/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OpenMP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is a multi- threading, shared address 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model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. </a:t>
            </a: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– Threads communicate by sharing variables.  </a:t>
            </a:r>
          </a:p>
        </p:txBody>
      </p:sp>
    </p:spTree>
    <p:extLst>
      <p:ext uri="{BB962C8B-B14F-4D97-AF65-F5344CB8AC3E}">
        <p14:creationId xmlns:p14="http://schemas.microsoft.com/office/powerpoint/2010/main" val="426332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2"/>
            <a:ext cx="12192000" cy="62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5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34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2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3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2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30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6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/>
        </p:blipFill>
        <p:spPr>
          <a:xfrm>
            <a:off x="-8280" y="-141840"/>
            <a:ext cx="12191760" cy="66218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9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68" y="1327770"/>
            <a:ext cx="6299774" cy="4431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1591" y="1448485"/>
            <a:ext cx="4124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$ </a:t>
            </a:r>
            <a:r>
              <a:rPr lang="en-IN" dirty="0" err="1">
                <a:solidFill>
                  <a:srgbClr val="7030A0"/>
                </a:solidFill>
                <a:latin typeface="Constantia" panose="02030602050306030303" pitchFamily="18" charset="0"/>
              </a:rPr>
              <a:t>gcc</a:t>
            </a:r>
            <a:r>
              <a:rPr lang="en-IN" dirty="0">
                <a:solidFill>
                  <a:srgbClr val="7030A0"/>
                </a:solidFill>
                <a:latin typeface="Constantia" panose="02030602050306030303" pitchFamily="18" charset="0"/>
              </a:rPr>
              <a:t> -</a:t>
            </a:r>
            <a:r>
              <a:rPr lang="en-IN" dirty="0" err="1">
                <a:solidFill>
                  <a:srgbClr val="7030A0"/>
                </a:solidFill>
                <a:latin typeface="Constantia" panose="02030602050306030303" pitchFamily="18" charset="0"/>
              </a:rPr>
              <a:t>fopenmp</a:t>
            </a:r>
            <a:r>
              <a:rPr lang="en-IN" dirty="0">
                <a:solidFill>
                  <a:srgbClr val="7030A0"/>
                </a:solidFill>
                <a:latin typeface="Constantia" panose="02030602050306030303" pitchFamily="18" charset="0"/>
              </a:rPr>
              <a:t> </a:t>
            </a:r>
            <a:r>
              <a:rPr lang="en-IN" dirty="0" err="1">
                <a:solidFill>
                  <a:srgbClr val="7030A0"/>
                </a:solidFill>
                <a:latin typeface="Constantia" panose="02030602050306030303" pitchFamily="18" charset="0"/>
              </a:rPr>
              <a:t>hello.c</a:t>
            </a:r>
            <a:r>
              <a:rPr lang="en-IN" dirty="0">
                <a:solidFill>
                  <a:srgbClr val="7030A0"/>
                </a:solidFill>
                <a:latin typeface="Constantia" panose="02030602050306030303" pitchFamily="18" charset="0"/>
              </a:rPr>
              <a:t> -o hello</a:t>
            </a:r>
          </a:p>
          <a:p>
            <a:r>
              <a:rPr lang="en-IN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$ </a:t>
            </a:r>
            <a:r>
              <a:rPr lang="en-IN" dirty="0">
                <a:solidFill>
                  <a:srgbClr val="7030A0"/>
                </a:solidFill>
                <a:latin typeface="Constantia" panose="02030602050306030303" pitchFamily="18" charset="0"/>
              </a:rPr>
              <a:t>export OMP_NUM_THREADS=4</a:t>
            </a:r>
          </a:p>
          <a:p>
            <a:r>
              <a:rPr lang="en-IN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$ </a:t>
            </a:r>
            <a:r>
              <a:rPr lang="en-IN" dirty="0">
                <a:solidFill>
                  <a:srgbClr val="7030A0"/>
                </a:solidFill>
                <a:latin typeface="Constantia" panose="02030602050306030303" pitchFamily="18" charset="0"/>
              </a:rPr>
              <a:t>./</a:t>
            </a:r>
            <a:r>
              <a:rPr lang="en-IN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hello</a:t>
            </a:r>
          </a:p>
          <a:p>
            <a:endParaRPr lang="en-IN" dirty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r>
              <a:rPr lang="en-IN" dirty="0">
                <a:solidFill>
                  <a:srgbClr val="FF0000"/>
                </a:solidFill>
                <a:latin typeface="Constantia" panose="02030602050306030303" pitchFamily="18" charset="0"/>
              </a:rPr>
              <a:t>Hello(0)</a:t>
            </a:r>
          </a:p>
          <a:p>
            <a:r>
              <a:rPr lang="en-IN" dirty="0">
                <a:solidFill>
                  <a:srgbClr val="FF0000"/>
                </a:solidFill>
                <a:latin typeface="Constantia" panose="02030602050306030303" pitchFamily="18" charset="0"/>
              </a:rPr>
              <a:t>World(0)</a:t>
            </a:r>
          </a:p>
          <a:p>
            <a:r>
              <a:rPr lang="en-IN" dirty="0">
                <a:solidFill>
                  <a:srgbClr val="FF0000"/>
                </a:solidFill>
                <a:latin typeface="Constantia" panose="02030602050306030303" pitchFamily="18" charset="0"/>
              </a:rPr>
              <a:t>Hello(1)</a:t>
            </a:r>
          </a:p>
          <a:p>
            <a:r>
              <a:rPr lang="en-IN" dirty="0">
                <a:solidFill>
                  <a:srgbClr val="FF0000"/>
                </a:solidFill>
                <a:latin typeface="Constantia" panose="02030602050306030303" pitchFamily="18" charset="0"/>
              </a:rPr>
              <a:t>World(1)</a:t>
            </a:r>
          </a:p>
          <a:p>
            <a:r>
              <a:rPr lang="en-IN" dirty="0">
                <a:solidFill>
                  <a:srgbClr val="FF0000"/>
                </a:solidFill>
                <a:latin typeface="Constantia" panose="02030602050306030303" pitchFamily="18" charset="0"/>
              </a:rPr>
              <a:t>Hello(2)</a:t>
            </a:r>
          </a:p>
          <a:p>
            <a:r>
              <a:rPr lang="en-IN" dirty="0">
                <a:solidFill>
                  <a:srgbClr val="FF0000"/>
                </a:solidFill>
                <a:latin typeface="Constantia" panose="02030602050306030303" pitchFamily="18" charset="0"/>
              </a:rPr>
              <a:t>World(2)</a:t>
            </a:r>
          </a:p>
          <a:p>
            <a:r>
              <a:rPr lang="en-IN" dirty="0">
                <a:solidFill>
                  <a:srgbClr val="FF0000"/>
                </a:solidFill>
                <a:latin typeface="Constantia" panose="02030602050306030303" pitchFamily="18" charset="0"/>
              </a:rPr>
              <a:t>Hello(3)</a:t>
            </a:r>
          </a:p>
          <a:p>
            <a:r>
              <a:rPr lang="en-IN" dirty="0">
                <a:solidFill>
                  <a:srgbClr val="FF0000"/>
                </a:solidFill>
                <a:latin typeface="Constantia" panose="02030602050306030303" pitchFamily="18" charset="0"/>
              </a:rPr>
              <a:t>World(3)</a:t>
            </a:r>
          </a:p>
        </p:txBody>
      </p:sp>
    </p:spTree>
    <p:extLst>
      <p:ext uri="{BB962C8B-B14F-4D97-AF65-F5344CB8AC3E}">
        <p14:creationId xmlns:p14="http://schemas.microsoft.com/office/powerpoint/2010/main" val="11788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1054" y="31716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chemeClr val="accent2"/>
                </a:solidFill>
                <a:latin typeface="Constantia" panose="02030602050306030303" pitchFamily="18" charset="0"/>
                <a:ea typeface="+mn-ea"/>
                <a:cs typeface="+mn-cs"/>
              </a:rPr>
              <a:t>Race Condition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2929" y="1460168"/>
            <a:ext cx="5933089" cy="434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284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4524" y="1187355"/>
            <a:ext cx="1024946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latin typeface="Constantia" panose="02030602050306030303" pitchFamily="18" charset="0"/>
              </a:rPr>
              <a:t>Unintended sharing of data causes race </a:t>
            </a:r>
            <a:r>
              <a:rPr lang="en-US" sz="36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conditions</a:t>
            </a:r>
            <a:r>
              <a:rPr lang="en-US" sz="3600" dirty="0">
                <a:solidFill>
                  <a:schemeClr val="accent2"/>
                </a:solidFill>
                <a:latin typeface="Constantia" panose="02030602050306030303" pitchFamily="18" charset="0"/>
              </a:rPr>
              <a:t>: </a:t>
            </a:r>
          </a:p>
          <a:p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Race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condition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	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 When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the program’s outcome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changes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as the threads are scheduled differently. 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To control race conditions:  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	Use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synchronization to protect data conflicts. </a:t>
            </a:r>
            <a:endParaRPr lang="en-US" sz="2000" dirty="0" smtClean="0">
              <a:solidFill>
                <a:schemeClr val="accent2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lvl="1">
              <a:lnSpc>
                <a:spcPct val="150000"/>
              </a:lnSpc>
            </a:pPr>
            <a:endParaRPr lang="en-US" sz="2000" dirty="0">
              <a:solidFill>
                <a:schemeClr val="accent2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Synchronization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is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expensive:  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	Change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how data is accessed to minimize the need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for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synchronization.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1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665" y="2533525"/>
            <a:ext cx="7069541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2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715068" y="602776"/>
            <a:ext cx="8229600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3200" b="1">
                <a:solidFill>
                  <a:schemeClr val="accent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algn="r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GB" altLang="en-US" b="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62668" y="725014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Basic Architecture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72268" y="2279176"/>
            <a:ext cx="17526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Content Placeholder 9"/>
          <p:cNvSpPr txBox="1">
            <a:spLocks/>
          </p:cNvSpPr>
          <p:nvPr/>
        </p:nvSpPr>
        <p:spPr>
          <a:xfrm>
            <a:off x="6287068" y="2234004"/>
            <a:ext cx="3352800" cy="1964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Font typeface="Calibri" panose="020F0502020204030204" pitchFamily="34" charset="0"/>
              <a:buNone/>
            </a:pPr>
            <a:r>
              <a:rPr lang="en-US" sz="1400" smtClean="0"/>
              <a:t>--------------------------</a:t>
            </a:r>
          </a:p>
          <a:p>
            <a:pPr marL="109728" indent="0">
              <a:buFont typeface="Calibri" panose="020F0502020204030204" pitchFamily="34" charset="0"/>
              <a:buNone/>
            </a:pPr>
            <a:r>
              <a:rPr lang="en-US" sz="1400" smtClean="0"/>
              <a:t>--------------------------</a:t>
            </a:r>
            <a:endParaRPr lang="en-IN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477068" y="2660176"/>
            <a:ext cx="1066800" cy="4001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CORE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81" y="2386404"/>
            <a:ext cx="10906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268" y="2383229"/>
            <a:ext cx="10906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981" y="3605604"/>
            <a:ext cx="10906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1250" y="3605604"/>
            <a:ext cx="10906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Up-Down Arrow 10"/>
          <p:cNvSpPr/>
          <p:nvPr/>
        </p:nvSpPr>
        <p:spPr>
          <a:xfrm>
            <a:off x="2934268" y="3498376"/>
            <a:ext cx="121919" cy="533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Up-Down Arrow 11"/>
          <p:cNvSpPr/>
          <p:nvPr/>
        </p:nvSpPr>
        <p:spPr>
          <a:xfrm>
            <a:off x="8115868" y="4240669"/>
            <a:ext cx="121919" cy="533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Round Same Side Corner Rectangle 12"/>
          <p:cNvSpPr/>
          <p:nvPr/>
        </p:nvSpPr>
        <p:spPr>
          <a:xfrm>
            <a:off x="2347527" y="4113275"/>
            <a:ext cx="1295400" cy="59524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Memory</a:t>
            </a:r>
            <a:endParaRPr lang="en-IN" sz="1800" dirty="0"/>
          </a:p>
        </p:txBody>
      </p:sp>
      <p:sp>
        <p:nvSpPr>
          <p:cNvPr id="14" name="Round Same Side Corner Rectangle 13"/>
          <p:cNvSpPr/>
          <p:nvPr/>
        </p:nvSpPr>
        <p:spPr>
          <a:xfrm>
            <a:off x="7582468" y="4808135"/>
            <a:ext cx="1295400" cy="59524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Memory</a:t>
            </a:r>
            <a:endParaRPr lang="en-IN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2172268" y="189817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541F"/>
                </a:solidFill>
              </a:rPr>
              <a:t>Processor</a:t>
            </a:r>
            <a:endParaRPr lang="en-IN" sz="1800" dirty="0">
              <a:solidFill>
                <a:srgbClr val="FF541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25268" y="182197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541F"/>
                </a:solidFill>
              </a:rPr>
              <a:t>Processor</a:t>
            </a:r>
            <a:endParaRPr lang="en-IN" sz="1800" dirty="0">
              <a:solidFill>
                <a:srgbClr val="FF541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10268" y="4793776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Older processor had only single CPU core to execute instructions</a:t>
            </a:r>
            <a:endParaRPr lang="en-IN" sz="1400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7068" y="5579112"/>
            <a:ext cx="3276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</a:rPr>
              <a:t>Processors have 4 or more independent CPU cores to execute instructions</a:t>
            </a:r>
            <a:endParaRPr lang="en-IN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43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81" y="368490"/>
            <a:ext cx="7260608" cy="55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23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16" y="232012"/>
            <a:ext cx="6933063" cy="59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6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187" y="573206"/>
            <a:ext cx="6482687" cy="567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7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6" y="272954"/>
            <a:ext cx="6933063" cy="57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289" y="368489"/>
            <a:ext cx="6646460" cy="57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8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22"/>
            <a:ext cx="12192000" cy="62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6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4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0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9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5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4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1862919" y="1767931"/>
            <a:ext cx="4724400" cy="4525963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>
              <a:buFont typeface="Calibri" panose="020F0502020204030204" pitchFamily="34" charset="0"/>
              <a:buNone/>
            </a:pPr>
            <a:r>
              <a:rPr lang="en-US" sz="2400" smtClean="0"/>
              <a:t>When you run sequential program</a:t>
            </a:r>
          </a:p>
          <a:p>
            <a:r>
              <a:rPr lang="en-US" smtClean="0"/>
              <a:t>Instructions executed in serial</a:t>
            </a:r>
          </a:p>
          <a:p>
            <a:r>
              <a:rPr lang="en-US" smtClean="0"/>
              <a:t>Other cores are idle</a:t>
            </a:r>
          </a:p>
          <a:p>
            <a:pPr marL="109728" indent="0">
              <a:buFont typeface="Calibri" panose="020F0502020204030204" pitchFamily="34" charset="0"/>
              <a:buNone/>
            </a:pPr>
            <a:endParaRPr lang="en-US" smtClean="0"/>
          </a:p>
          <a:p>
            <a:pPr marL="109728" indent="0">
              <a:buFont typeface="Calibri" panose="020F0502020204030204" pitchFamily="34" charset="0"/>
              <a:buNone/>
            </a:pPr>
            <a:r>
              <a:rPr lang="en-US" sz="2400" smtClean="0"/>
              <a:t>Waste of available resource… We want all cores to be used to execute program.</a:t>
            </a:r>
          </a:p>
          <a:p>
            <a:pPr marL="109728" indent="0">
              <a:buFont typeface="Calibri" panose="020F0502020204030204" pitchFamily="34" charset="0"/>
              <a:buNone/>
            </a:pPr>
            <a:endParaRPr lang="en-US" sz="2400" smtClean="0"/>
          </a:p>
          <a:p>
            <a:pPr marL="109728" indent="0">
              <a:buFont typeface="Calibri" panose="020F0502020204030204" pitchFamily="34" charset="0"/>
              <a:buNone/>
            </a:pPr>
            <a:r>
              <a:rPr lang="en-US" sz="2400" smtClean="0"/>
              <a:t>	</a:t>
            </a:r>
            <a:r>
              <a:rPr lang="en-US" sz="2400" b="1" smtClean="0">
                <a:solidFill>
                  <a:srgbClr val="FF0000"/>
                </a:solidFill>
              </a:rPr>
              <a:t>HOW ?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862919" y="561241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Sequential</a:t>
            </a:r>
            <a:r>
              <a:rPr lang="en-US" dirty="0" smtClean="0"/>
              <a:t>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Program Execution</a:t>
            </a:r>
            <a:endParaRPr lang="en-IN" sz="36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Content Placeholder 9"/>
          <p:cNvSpPr txBox="1">
            <a:spLocks/>
          </p:cNvSpPr>
          <p:nvPr/>
        </p:nvSpPr>
        <p:spPr>
          <a:xfrm>
            <a:off x="6739719" y="3060831"/>
            <a:ext cx="3352800" cy="19645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 fontAlgn="auto">
              <a:buFont typeface="Wingdings 3"/>
              <a:buNone/>
            </a:pPr>
            <a:r>
              <a:rPr lang="en-US" sz="1400" b="0" dirty="0" smtClean="0"/>
              <a:t>--------------------------</a:t>
            </a:r>
          </a:p>
          <a:p>
            <a:pPr marL="109728" indent="0" fontAlgn="auto">
              <a:buFont typeface="Wingdings 3"/>
              <a:buNone/>
            </a:pPr>
            <a:r>
              <a:rPr lang="en-US" sz="1400" b="0" dirty="0" smtClean="0"/>
              <a:t>--------------------------</a:t>
            </a:r>
            <a:endParaRPr lang="en-IN" sz="1400" b="0" dirty="0"/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32" y="3213231"/>
            <a:ext cx="10906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19" y="3210056"/>
            <a:ext cx="10906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32" y="4432431"/>
            <a:ext cx="10906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901" y="4432431"/>
            <a:ext cx="10906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Up-Down Arrow 8"/>
          <p:cNvSpPr/>
          <p:nvPr/>
        </p:nvSpPr>
        <p:spPr>
          <a:xfrm>
            <a:off x="8568519" y="5025362"/>
            <a:ext cx="121919" cy="533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ound Same Side Corner Rectangle 9"/>
          <p:cNvSpPr/>
          <p:nvPr/>
        </p:nvSpPr>
        <p:spPr>
          <a:xfrm>
            <a:off x="8035119" y="5634962"/>
            <a:ext cx="1295400" cy="59524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Memory</a:t>
            </a:r>
            <a:endParaRPr lang="en-IN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7219890" y="1617059"/>
            <a:ext cx="400110" cy="159299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400" b="0" dirty="0" smtClean="0">
                <a:solidFill>
                  <a:srgbClr val="00B050"/>
                </a:solidFill>
              </a:rPr>
              <a:t>Instruction</a:t>
            </a:r>
            <a:endParaRPr lang="en-IN" sz="1400" b="0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577919" y="1963003"/>
            <a:ext cx="0" cy="10216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ultiply 12"/>
          <p:cNvSpPr/>
          <p:nvPr/>
        </p:nvSpPr>
        <p:spPr>
          <a:xfrm>
            <a:off x="8994407" y="2899989"/>
            <a:ext cx="609600" cy="51081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4" name="Multiply 13"/>
          <p:cNvSpPr/>
          <p:nvPr/>
        </p:nvSpPr>
        <p:spPr>
          <a:xfrm>
            <a:off x="9025719" y="4096603"/>
            <a:ext cx="609600" cy="51081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5" name="Multiply 14"/>
          <p:cNvSpPr/>
          <p:nvPr/>
        </p:nvSpPr>
        <p:spPr>
          <a:xfrm>
            <a:off x="7273119" y="4096603"/>
            <a:ext cx="609600" cy="51081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1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28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9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5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26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5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6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93" y="1690842"/>
            <a:ext cx="7942995" cy="262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1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15" y="665658"/>
            <a:ext cx="8194166" cy="48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7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23"/>
            <a:ext cx="12192000" cy="62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79427" y="2756848"/>
            <a:ext cx="702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How </a:t>
            </a:r>
            <a:r>
              <a:rPr lang="en-US" sz="3600" dirty="0" err="1" smtClean="0">
                <a:solidFill>
                  <a:schemeClr val="accent2"/>
                </a:solidFill>
                <a:latin typeface="Constantia" panose="02030602050306030303" pitchFamily="18" charset="0"/>
              </a:rPr>
              <a:t>OpenMP</a:t>
            </a:r>
            <a:r>
              <a:rPr lang="en-US" sz="36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 Interacts with Lower Level Runtime ?</a:t>
            </a:r>
            <a:endParaRPr lang="en-US" sz="3600" dirty="0">
              <a:solidFill>
                <a:schemeClr val="accent2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3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1" y="1465589"/>
            <a:ext cx="5421508" cy="3322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59" y="576532"/>
            <a:ext cx="5990809" cy="55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2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1003" y="641445"/>
            <a:ext cx="9567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spc="-50" dirty="0" err="1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  <a:ea typeface="+mj-ea"/>
                <a:cs typeface="+mj-cs"/>
              </a:rPr>
              <a:t>OpenMP</a:t>
            </a:r>
            <a:r>
              <a:rPr lang="en-US" sz="3600" spc="-5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  <a:ea typeface="+mj-ea"/>
                <a:cs typeface="+mj-cs"/>
              </a:rPr>
              <a:t> : An API for writing Multithreaded Application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01003" y="2047164"/>
            <a:ext cx="98809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compiler directives and library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routines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 parallel application programmers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Greatly simplifies writing multi-threaded (MT)  programs in Fortran, C and C++ 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Standardise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last 20 years of SMP practice.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70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21373" y="2825086"/>
            <a:ext cx="5336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Pi Program</a:t>
            </a:r>
            <a:endParaRPr lang="en-US" sz="5400" dirty="0">
              <a:solidFill>
                <a:schemeClr val="accent2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9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728"/>
            <a:ext cx="4394578" cy="32655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30" y="2178835"/>
            <a:ext cx="3584968" cy="25053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98" y="621400"/>
            <a:ext cx="5048955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5" y="655283"/>
            <a:ext cx="4667901" cy="5410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96" y="471920"/>
            <a:ext cx="5953125" cy="55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30" y="360608"/>
            <a:ext cx="10919980" cy="587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8173" y="777922"/>
            <a:ext cx="103450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accent2"/>
                </a:solidFill>
                <a:latin typeface="+mj-lt"/>
              </a:rPr>
              <a:t>In addition to a parallel construct, you will need </a:t>
            </a:r>
            <a:r>
              <a:rPr lang="en-US" sz="2800" b="1" dirty="0" smtClean="0">
                <a:solidFill>
                  <a:schemeClr val="accent2"/>
                </a:solidFill>
                <a:latin typeface="+mj-lt"/>
              </a:rPr>
              <a:t>the </a:t>
            </a:r>
            <a:r>
              <a:rPr lang="en-US" sz="2800" b="1" dirty="0">
                <a:solidFill>
                  <a:schemeClr val="accent2"/>
                </a:solidFill>
                <a:latin typeface="+mj-lt"/>
              </a:rPr>
              <a:t>runtime library routines </a:t>
            </a:r>
            <a:endParaRPr lang="en-US" sz="2800" b="1" dirty="0" smtClean="0">
              <a:solidFill>
                <a:schemeClr val="accent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2400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+mj-lt"/>
              </a:rPr>
              <a:t>i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nt</a:t>
            </a: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2400" dirty="0" err="1" smtClean="0">
                <a:solidFill>
                  <a:schemeClr val="accent2">
                    <a:lumMod val="50000"/>
                  </a:schemeClr>
                </a:solidFill>
                <a:latin typeface="+mj-lt"/>
              </a:rPr>
              <a:t>omp_get_num_threads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();  </a:t>
            </a: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	</a:t>
            </a:r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  <a:latin typeface="+mj-lt"/>
              </a:rPr>
              <a:t>Number of threads in a team;  </a:t>
            </a:r>
            <a:endParaRPr lang="en-US" sz="24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intomp_get_thread_num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();  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Thread ID and Rank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d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ouble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omp_get_wtime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+mj-lt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	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Time in Seconds since a fixed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point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 the 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past.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32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5280" y="2279176"/>
            <a:ext cx="2470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Serial Execution Time : </a:t>
            </a:r>
            <a:r>
              <a:rPr lang="en-US" sz="20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52248" y="2291670"/>
            <a:ext cx="2139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Thread    Time 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 1 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  <a:endParaRPr lang="en-US" sz="2400" dirty="0" smtClean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 2         ?</a:t>
            </a:r>
          </a:p>
          <a:p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3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  <a:endParaRPr lang="en-US" sz="2400" dirty="0" smtClean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4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14" y="1"/>
            <a:ext cx="7368052" cy="63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9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041613" y="2179469"/>
            <a:ext cx="2133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Thread    Time 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 1 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  <a:endParaRPr lang="en-US" sz="2400" dirty="0" smtClean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 2         ?</a:t>
            </a:r>
          </a:p>
          <a:p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3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  <a:endParaRPr lang="en-US" sz="2400" dirty="0" smtClean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4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0" y="0"/>
            <a:ext cx="7578090" cy="629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8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9242" y="1282890"/>
            <a:ext cx="97990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Do we really need to pad our arrays? 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• Padding arrays requires deep knowledge of the cache architecture.   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   Move to a machine with different sized .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   Cache lines and your software performance falls apart. </a:t>
            </a:r>
          </a:p>
          <a:p>
            <a:pPr lvl="1">
              <a:lnSpc>
                <a:spcPct val="150000"/>
              </a:lnSpc>
            </a:pPr>
            <a:endParaRPr lang="en-US" sz="2400" dirty="0" smtClean="0">
              <a:solidFill>
                <a:schemeClr val="accent2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• There has got to be a better way to deal with false sharing. 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94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6221" y="1978926"/>
            <a:ext cx="8011235" cy="256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Synchronization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Bringing 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one or more threads to a well defined and 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known point in their execution. </a:t>
            </a:r>
          </a:p>
        </p:txBody>
      </p:sp>
    </p:spTree>
    <p:extLst>
      <p:ext uri="{BB962C8B-B14F-4D97-AF65-F5344CB8AC3E}">
        <p14:creationId xmlns:p14="http://schemas.microsoft.com/office/powerpoint/2010/main" val="37195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1412544" y="50665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OpenMP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 Follows..</a:t>
            </a:r>
            <a:endParaRPr lang="en-IN" sz="36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3" name="Picture 4" descr="C:\Documents and Settings\acms\My Documents\pics-present\recep_sharing_a_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544" y="1586079"/>
            <a:ext cx="2868706" cy="231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C:\Documents and Settings\acms\My Documents\pics-present\Elder%20computer%20lab%2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930" y="3426534"/>
            <a:ext cx="3037453" cy="236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45031" y="4013100"/>
            <a:ext cx="2868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244992"/>
                </a:solidFill>
              </a:rPr>
              <a:t>Shared Memory</a:t>
            </a:r>
            <a:endParaRPr lang="en-IN" sz="2000" dirty="0">
              <a:solidFill>
                <a:srgbClr val="24499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9257" y="3026424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244992"/>
                </a:solidFill>
              </a:rPr>
              <a:t>Explicit Parallelism</a:t>
            </a:r>
            <a:endParaRPr lang="en-IN" sz="2000" dirty="0">
              <a:solidFill>
                <a:srgbClr val="24499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9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73958" y="832513"/>
            <a:ext cx="7710985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dirty="0">
                <a:solidFill>
                  <a:schemeClr val="accent2"/>
                </a:solidFill>
                <a:latin typeface="Constantia" panose="02030602050306030303" pitchFamily="18" charset="0"/>
              </a:rPr>
              <a:t>High </a:t>
            </a:r>
            <a:r>
              <a:rPr lang="en-US" sz="4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level synchronization</a:t>
            </a:r>
            <a:r>
              <a:rPr lang="en-US" sz="4400" dirty="0">
                <a:solidFill>
                  <a:schemeClr val="accent2"/>
                </a:solidFill>
                <a:latin typeface="Constantia" panose="02030602050306030303" pitchFamily="18" charset="0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critical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atomic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barrier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ordered  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4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Low </a:t>
            </a:r>
            <a:r>
              <a:rPr lang="en-US" sz="4400" dirty="0">
                <a:solidFill>
                  <a:schemeClr val="accent2"/>
                </a:solidFill>
                <a:latin typeface="Constantia" panose="02030602050306030303" pitchFamily="18" charset="0"/>
              </a:rPr>
              <a:t>level synchronization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flush  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Constantia" panose="02030602050306030303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locks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tantia" panose="02030602050306030303" pitchFamily="18" charset="0"/>
              </a:rPr>
              <a:t>(both simple and nested) </a:t>
            </a:r>
          </a:p>
        </p:txBody>
      </p:sp>
    </p:spTree>
    <p:extLst>
      <p:ext uri="{BB962C8B-B14F-4D97-AF65-F5344CB8AC3E}">
        <p14:creationId xmlns:p14="http://schemas.microsoft.com/office/powerpoint/2010/main" val="260508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3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3478" y="974952"/>
            <a:ext cx="6088394" cy="34990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09" y="974952"/>
            <a:ext cx="52292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2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93" y="1255857"/>
            <a:ext cx="5115639" cy="48107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34393" y="609526"/>
            <a:ext cx="3807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Constantia" panose="02030602050306030303" pitchFamily="18" charset="0"/>
              </a:rPr>
              <a:t>Critical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64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09977" y="2279176"/>
            <a:ext cx="21284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Thread    Time </a:t>
            </a:r>
          </a:p>
          <a:p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 1 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  <a:endParaRPr lang="en-US" sz="2400" dirty="0" smtClean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 2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  <a:endParaRPr lang="en-US" sz="2400" dirty="0" smtClean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3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  <a:endParaRPr lang="en-US" sz="2400" dirty="0" smtClean="0">
              <a:solidFill>
                <a:srgbClr val="7030A0"/>
              </a:solidFill>
              <a:latin typeface="Constantia" panose="02030602050306030303" pitchFamily="18" charset="0"/>
            </a:endParaRPr>
          </a:p>
          <a:p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 </a:t>
            </a:r>
            <a:r>
              <a:rPr lang="en-US" sz="2400" dirty="0" smtClean="0">
                <a:solidFill>
                  <a:srgbClr val="7030A0"/>
                </a:solidFill>
                <a:latin typeface="Constantia" panose="02030602050306030303" pitchFamily="18" charset="0"/>
              </a:rPr>
              <a:t>    4         </a:t>
            </a:r>
            <a:r>
              <a:rPr lang="en-US" sz="2400" dirty="0">
                <a:solidFill>
                  <a:srgbClr val="7030A0"/>
                </a:solidFill>
                <a:latin typeface="Constantia" panose="02030602050306030303" pitchFamily="18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4" y="0"/>
            <a:ext cx="6833236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/>
        </p:blipFill>
        <p:spPr>
          <a:xfrm>
            <a:off x="0" y="-22860"/>
            <a:ext cx="12173040" cy="648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0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56" y="0"/>
            <a:ext cx="8786359" cy="6307015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8409960" y="2279160"/>
            <a:ext cx="2127960" cy="22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7030A0"/>
                </a:solidFill>
                <a:latin typeface="Constantia"/>
              </a:rPr>
              <a:t>Thread    Time 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7030A0"/>
                </a:solidFill>
                <a:latin typeface="Constantia"/>
              </a:rPr>
              <a:t>     1          ?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7030A0"/>
                </a:solidFill>
                <a:latin typeface="Constantia"/>
              </a:rPr>
              <a:t>     2         ?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7030A0"/>
                </a:solidFill>
                <a:latin typeface="Constantia"/>
              </a:rPr>
              <a:t>     3         ?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7030A0"/>
                </a:solidFill>
                <a:latin typeface="Constantia"/>
              </a:rPr>
              <a:t>     4         ?</a:t>
            </a:r>
            <a:endParaRPr lang="en-IN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127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43701" y="1951629"/>
            <a:ext cx="6946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Work Sharing</a:t>
            </a:r>
            <a:endParaRPr lang="en-US" sz="66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5647" y="3277989"/>
            <a:ext cx="3098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Loop Construct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Section Construct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Single Construct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Task Construct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5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928" y="1474783"/>
            <a:ext cx="6372143" cy="4804587"/>
          </a:xfrm>
          <a:prstGeom prst="rect">
            <a:avLst/>
          </a:prstGeom>
        </p:spPr>
      </p:pic>
      <p:sp>
        <p:nvSpPr>
          <p:cNvPr id="3" name="TextShape 1"/>
          <p:cNvSpPr txBox="1"/>
          <p:nvPr/>
        </p:nvSpPr>
        <p:spPr>
          <a:xfrm>
            <a:off x="1266840" y="576000"/>
            <a:ext cx="4565160" cy="64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IN" sz="3600" b="0" strike="noStrike" spc="-1" dirty="0">
                <a:solidFill>
                  <a:srgbClr val="1C6295"/>
                </a:solidFill>
                <a:latin typeface="Constantia"/>
              </a:rPr>
              <a:t>Loop Construct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08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22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/>
          <a:stretch/>
        </p:blipFill>
        <p:spPr>
          <a:xfrm>
            <a:off x="0" y="72000"/>
            <a:ext cx="12183480" cy="633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9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4"/>
            <a:ext cx="12192000" cy="630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5026" y="2975212"/>
            <a:ext cx="85434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When To Use The Schedule Clause</a:t>
            </a:r>
            <a:endParaRPr lang="en-US" sz="4400" dirty="0">
              <a:solidFill>
                <a:schemeClr val="accent2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69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230" y="668740"/>
            <a:ext cx="929412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Static </a:t>
            </a:r>
          </a:p>
          <a:p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Predetermined and predictable by Programmer.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Least work at runtime.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Scheduling done at compile time.</a:t>
            </a:r>
          </a:p>
          <a:p>
            <a:endParaRPr lang="en-US" dirty="0"/>
          </a:p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Constantia" panose="02030602050306030303" pitchFamily="18" charset="0"/>
              </a:rPr>
              <a:t>Dynamic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Unpredictable, highly variable work per iteration.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Most work at Runtime.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Complex scheduling logic at runtime.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2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42" y="-27296"/>
            <a:ext cx="6350758" cy="6346209"/>
          </a:xfrm>
          <a:prstGeom prst="rect">
            <a:avLst/>
          </a:prstGeom>
        </p:spPr>
      </p:pic>
      <p:sp>
        <p:nvSpPr>
          <p:cNvPr id="3" name="CustomShape 1"/>
          <p:cNvSpPr/>
          <p:nvPr/>
        </p:nvSpPr>
        <p:spPr>
          <a:xfrm>
            <a:off x="1232640" y="2736000"/>
            <a:ext cx="3807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3600" b="0" strike="noStrike" spc="-1" dirty="0">
                <a:solidFill>
                  <a:srgbClr val="1C6295"/>
                </a:solidFill>
                <a:latin typeface="Constantia"/>
              </a:rPr>
              <a:t>Runtime</a:t>
            </a:r>
            <a:endParaRPr lang="en-IN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881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210" y="731575"/>
            <a:ext cx="5067300" cy="4345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062393"/>
            <a:ext cx="48768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30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9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3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175" y="-54593"/>
            <a:ext cx="5076825" cy="6346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71" y="1922260"/>
            <a:ext cx="5378179" cy="29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49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reducing the partial sums computed by 8 threads in 3 ste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597257"/>
            <a:ext cx="6106886" cy="535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567543"/>
            <a:ext cx="5876337" cy="303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13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28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9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40" y="146304"/>
            <a:ext cx="6250094" cy="6114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04"/>
            <a:ext cx="5427134" cy="6114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4992" y="164592"/>
            <a:ext cx="221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Serial Code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924544" y="164592"/>
            <a:ext cx="305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Parallel with Reduction Clause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32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57" y="1256934"/>
            <a:ext cx="6319269" cy="3494682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50861" y="445268"/>
            <a:ext cx="531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Private &amp; Shared Clause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0824" y="5616660"/>
            <a:ext cx="531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Barrier (Explicit / Implicit)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41072" y="4953305"/>
            <a:ext cx="9862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#pragma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omp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parallel for private(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firstprivate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lastprivate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4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343" y="1316612"/>
            <a:ext cx="6057900" cy="4055488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244064" y="5554485"/>
            <a:ext cx="531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Barrier (Explicit / Implicit)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6804" y="549452"/>
            <a:ext cx="531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Single Clause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04" y="1332939"/>
            <a:ext cx="3810000" cy="4022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03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558" y="1600200"/>
            <a:ext cx="6172200" cy="3526971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470695" y="5619799"/>
            <a:ext cx="531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Barrier (Explicit / Implicit)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6804" y="549452"/>
            <a:ext cx="5319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Master Clause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3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707" y="0"/>
            <a:ext cx="6446293" cy="6318913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852011" y="652900"/>
            <a:ext cx="3944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Sections</a:t>
            </a:r>
            <a:endParaRPr lang="en-US" sz="7200" dirty="0">
              <a:solidFill>
                <a:schemeClr val="accent2"/>
              </a:solidFill>
              <a:latin typeface="Constantia" panose="02030602050306030303" pitchFamily="18" charset="0"/>
            </a:endParaRPr>
          </a:p>
        </p:txBody>
      </p:sp>
      <p:pic>
        <p:nvPicPr>
          <p:cNvPr id="4" name="Picture 3" descr="E:\shweta\extra\PRL\openmp_main_files\content_openMP_data\Image08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5" y="2209800"/>
            <a:ext cx="3162300" cy="366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3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1"/>
            <a:ext cx="5695950" cy="6302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1552" y="1996991"/>
            <a:ext cx="57591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Some other clauses ……</a:t>
            </a:r>
            <a:endParaRPr lang="en-US" sz="7200" dirty="0">
              <a:solidFill>
                <a:schemeClr val="accent2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424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40" y="593243"/>
            <a:ext cx="4512699" cy="2499472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59" y="598811"/>
            <a:ext cx="5139589" cy="23796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3" y="3352147"/>
            <a:ext cx="4801483" cy="287282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536930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3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0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5" y="0"/>
            <a:ext cx="5724525" cy="63360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7923" y="1430824"/>
            <a:ext cx="5117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err="1" smtClean="0">
                <a:solidFill>
                  <a:schemeClr val="accent2"/>
                </a:solidFill>
                <a:latin typeface="Constantia" panose="02030602050306030303" pitchFamily="18" charset="0"/>
              </a:rPr>
              <a:t>OpenMp</a:t>
            </a:r>
            <a:endParaRPr lang="en-US" sz="7200" dirty="0" smtClean="0">
              <a:solidFill>
                <a:schemeClr val="accent2"/>
              </a:solidFill>
              <a:latin typeface="Constantia" panose="02030602050306030303" pitchFamily="18" charset="0"/>
            </a:endParaRPr>
          </a:p>
          <a:p>
            <a:r>
              <a:rPr lang="en-US" sz="7200" dirty="0" smtClean="0">
                <a:solidFill>
                  <a:schemeClr val="accent2"/>
                </a:solidFill>
                <a:latin typeface="Constantia" panose="02030602050306030303" pitchFamily="18" charset="0"/>
              </a:rPr>
              <a:t>Constructs</a:t>
            </a:r>
            <a:endParaRPr lang="en-US" sz="7200" dirty="0">
              <a:solidFill>
                <a:schemeClr val="accent2"/>
              </a:solidFill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7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Override1.xml><?xml version="1.0" encoding="utf-8"?>
<a:themeOverride xmlns:a="http://schemas.openxmlformats.org/drawingml/2006/main">
  <a:clrScheme name="Retrospect">
    <a:dk1>
      <a:sysClr val="windowText" lastClr="000000"/>
    </a:dk1>
    <a:lt1>
      <a:sysClr val="window" lastClr="FFFFFF"/>
    </a:lt1>
    <a:dk2>
      <a:srgbClr val="344068"/>
    </a:dk2>
    <a:lt2>
      <a:srgbClr val="D9E0E6"/>
    </a:lt2>
    <a:accent1>
      <a:srgbClr val="1CADE4"/>
    </a:accent1>
    <a:accent2>
      <a:srgbClr val="2683C6"/>
    </a:accent2>
    <a:accent3>
      <a:srgbClr val="28C4CC"/>
    </a:accent3>
    <a:accent4>
      <a:srgbClr val="42BA97"/>
    </a:accent4>
    <a:accent5>
      <a:srgbClr val="3E8853"/>
    </a:accent5>
    <a:accent6>
      <a:srgbClr val="62A39F"/>
    </a:accent6>
    <a:hlink>
      <a:srgbClr val="6EAC1C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1721</TotalTime>
  <Words>790</Words>
  <Application>Microsoft Office PowerPoint</Application>
  <PresentationFormat>Widescreen</PresentationFormat>
  <Paragraphs>239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21" baseType="lpstr">
      <vt:lpstr>Arial</vt:lpstr>
      <vt:lpstr>Calibri</vt:lpstr>
      <vt:lpstr>Calibri Light</vt:lpstr>
      <vt:lpstr>Century Gothic</vt:lpstr>
      <vt:lpstr>Comic Sans MS</vt:lpstr>
      <vt:lpstr>Constantia</vt:lpstr>
      <vt:lpstr>Times New Roman</vt:lpstr>
      <vt:lpstr>Verdana</vt:lpstr>
      <vt:lpstr>Wingdings</vt:lpstr>
      <vt:lpstr>Wingdings 3</vt:lpstr>
      <vt:lpstr>Retrospect</vt:lpstr>
      <vt:lpstr>Introduction to Parallel Computing with OpenMP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OpenMP</dc:title>
  <dc:creator>Kapil</dc:creator>
  <cp:lastModifiedBy>Tejesh Chauragade</cp:lastModifiedBy>
  <cp:revision>326</cp:revision>
  <dcterms:created xsi:type="dcterms:W3CDTF">2018-09-30T13:40:00Z</dcterms:created>
  <dcterms:modified xsi:type="dcterms:W3CDTF">2018-12-23T09:47:48Z</dcterms:modified>
</cp:coreProperties>
</file>